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8"/>
  </p:notesMasterIdLst>
  <p:handoutMasterIdLst>
    <p:handoutMasterId r:id="rId19"/>
  </p:handoutMasterIdLst>
  <p:sldIdLst>
    <p:sldId id="257" r:id="rId3"/>
    <p:sldId id="309" r:id="rId4"/>
    <p:sldId id="336" r:id="rId5"/>
    <p:sldId id="339" r:id="rId6"/>
    <p:sldId id="340" r:id="rId7"/>
    <p:sldId id="341" r:id="rId8"/>
    <p:sldId id="338" r:id="rId9"/>
    <p:sldId id="343" r:id="rId10"/>
    <p:sldId id="342" r:id="rId11"/>
    <p:sldId id="344" r:id="rId12"/>
    <p:sldId id="345" r:id="rId13"/>
    <p:sldId id="347" r:id="rId14"/>
    <p:sldId id="348" r:id="rId15"/>
    <p:sldId id="337" r:id="rId16"/>
    <p:sldId id="349" r:id="rId1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ED, OKSANA I 2d Lt USAF HAF AFDW/11 LRS" initials="ROI2LUHAL" lastIdx="18" clrIdx="0">
    <p:extLst>
      <p:ext uri="{19B8F6BF-5375-455C-9EA6-DF929625EA0E}">
        <p15:presenceInfo xmlns:p15="http://schemas.microsoft.com/office/powerpoint/2012/main" userId="S-1-5-21-1271409858-1095883707-2794662393-94955272" providerId="AD"/>
      </p:ext>
    </p:extLst>
  </p:cmAuthor>
  <p:cmAuthor id="2" name="BAILEY, JASON E GS-10 USAF AFDW 11 LRS/11 LRS/LGRD" initials="BJEG1UA1LL" lastIdx="1" clrIdx="1">
    <p:extLst>
      <p:ext uri="{19B8F6BF-5375-455C-9EA6-DF929625EA0E}">
        <p15:presenceInfo xmlns:p15="http://schemas.microsoft.com/office/powerpoint/2012/main" userId="S::jason.bailey.34@us.af.mil::39b9af85-6bbe-42bf-b20f-0b0c0f55a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70" y="-1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7BBA8D7-A5EF-4F34-8D09-6CEDCB556A6F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54FB428-4DDD-4B56-9FAF-F97B76B73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59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5865A7D-DF63-46EF-AF44-3C429BF0E1C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3EA6A94-D84F-41B7-BF02-07989B764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1216" indent="-29649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7609" indent="-2365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3948" indent="-2365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38667" indent="-2365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05286" indent="-2365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71904" indent="-2365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8522" indent="-2365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5141" indent="-2365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3237" fontAlgn="base">
              <a:spcBef>
                <a:spcPct val="0"/>
              </a:spcBef>
              <a:spcAft>
                <a:spcPct val="0"/>
              </a:spcAft>
              <a:defRPr/>
            </a:pPr>
            <a:fld id="{DB5A310F-D450-4619-9DAF-5ECFCFD29FF0}" type="slidenum">
              <a:rPr lang="en-US" altLang="en-US">
                <a:solidFill>
                  <a:prstClr val="black"/>
                </a:solidFill>
                <a:latin typeface="Arial" panose="020B0604020202020204" pitchFamily="34" charset="0"/>
              </a:rPr>
              <a:pPr defTabSz="933237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1216" indent="-29649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7609" indent="-2365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3948" indent="-2365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38667" indent="-2365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05286" indent="-2365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71904" indent="-2365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38522" indent="-2365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5141" indent="-2365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3323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>
                <a:solidFill>
                  <a:prstClr val="black"/>
                </a:solidFill>
                <a:latin typeface="Arial" panose="020B0604020202020204" pitchFamily="34" charset="0"/>
              </a:rPr>
              <a:t>Character - Courage - Commitment</a:t>
            </a:r>
          </a:p>
        </p:txBody>
      </p:sp>
    </p:spTree>
    <p:extLst>
      <p:ext uri="{BB962C8B-B14F-4D97-AF65-F5344CB8AC3E}">
        <p14:creationId xmlns:p14="http://schemas.microsoft.com/office/powerpoint/2010/main" val="3878655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E8E42-F1BE-47D1-B110-73E6941DB2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64182490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30F23-22AF-4A99-88B4-B340ADDE5FD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1437948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EB4F2-1F52-4141-94DC-6ACCF99DC82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2979582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ECA7E-1401-455D-811D-98F6435D22A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9988517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E8E42-F1BE-47D1-B110-73E6941DB2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5179372"/>
      </p:ext>
    </p:extLst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C4F7F-7CB6-4BCE-94B8-FC6697AA195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5062154"/>
      </p:ext>
    </p:extLst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337A3-5B51-452B-A1B0-7A4F4A3893A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56603515"/>
      </p:ext>
    </p:extLst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467F6-85A6-47A4-9225-DB4E4A2018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30931889"/>
      </p:ext>
    </p:extLst>
  </p:cSld>
  <p:clrMapOvr>
    <a:masterClrMapping/>
  </p:clrMapOvr>
  <p:transition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BFA19-479D-440B-8797-C2666D3B939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0518336"/>
      </p:ext>
    </p:extLst>
  </p:cSld>
  <p:clrMapOvr>
    <a:masterClrMapping/>
  </p:clrMapOvr>
  <p:transition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39799-F42C-4BFF-8AB8-6B1BFCB4C4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1223824"/>
      </p:ext>
    </p:extLst>
  </p:cSld>
  <p:clrMapOvr>
    <a:masterClrMapping/>
  </p:clrMapOvr>
  <p:transition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1AC65-21E4-48CC-B899-D51DDC3CCD2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1472417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C4F7F-7CB6-4BCE-94B8-FC6697AA195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345159"/>
      </p:ext>
    </p:extLst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2C418-C9BD-4832-A86E-CFF70ADE7EE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4071590"/>
      </p:ext>
    </p:extLst>
  </p:cSld>
  <p:clrMapOvr>
    <a:masterClrMapping/>
  </p:clrMapOvr>
  <p:transition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83DDC-8C03-4894-BC3A-E9E36A39F6B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32127494"/>
      </p:ext>
    </p:extLst>
  </p:cSld>
  <p:clrMapOvr>
    <a:masterClrMapping/>
  </p:clrMapOvr>
  <p:transition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30F23-22AF-4A99-88B4-B340ADDE5FD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7344300"/>
      </p:ext>
    </p:extLst>
  </p:cSld>
  <p:clrMapOvr>
    <a:masterClrMapping/>
  </p:clrMapOvr>
  <p:transition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EB4F2-1F52-4141-94DC-6ACCF99DC82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8322421"/>
      </p:ext>
    </p:extLst>
  </p:cSld>
  <p:clrMapOvr>
    <a:masterClrMapping/>
  </p:clrMapOvr>
  <p:transition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ECA7E-1401-455D-811D-98F6435D22A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40098381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337A3-5B51-452B-A1B0-7A4F4A3893A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7606913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467F6-85A6-47A4-9225-DB4E4A2018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1266118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BFA19-479D-440B-8797-C2666D3B939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1465843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39799-F42C-4BFF-8AB8-6B1BFCB4C4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70917123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1AC65-21E4-48CC-B899-D51DDC3CCD2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6966498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2C418-C9BD-4832-A86E-CFF70ADE7EE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3450633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83DDC-8C03-4894-BC3A-E9E36A39F6B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8279037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FD569C2-B839-4FA4-B4F7-2421152C8FF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 useBgFill="1">
        <p:nvSpPr>
          <p:cNvPr id="1028" name="Rectangle 7"/>
          <p:cNvSpPr>
            <a:spLocks noChangeArrowheads="1"/>
          </p:cNvSpPr>
          <p:nvPr/>
        </p:nvSpPr>
        <p:spPr bwMode="auto">
          <a:xfrm>
            <a:off x="2032000" y="177800"/>
            <a:ext cx="9798051" cy="9144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44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9" name="Line 8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727200" y="6369050"/>
            <a:ext cx="8737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</a:rPr>
              <a:t>America’s Airmen</a:t>
            </a:r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>
            <a:off x="508000" y="6329363"/>
            <a:ext cx="11176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1033" name="Picture 16" descr="AFDWpatch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" y="146050"/>
            <a:ext cx="1069499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941" y="125001"/>
            <a:ext cx="1028918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97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random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FD569C2-B839-4FA4-B4F7-2421152C8FF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 useBgFill="1">
        <p:nvSpPr>
          <p:cNvPr id="1028" name="Rectangle 7"/>
          <p:cNvSpPr>
            <a:spLocks noChangeArrowheads="1"/>
          </p:cNvSpPr>
          <p:nvPr/>
        </p:nvSpPr>
        <p:spPr bwMode="auto">
          <a:xfrm>
            <a:off x="2032000" y="177800"/>
            <a:ext cx="9798051" cy="9144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44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9" name="Line 8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727200" y="6369050"/>
            <a:ext cx="8737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</a:rPr>
              <a:t>America’s Airmen</a:t>
            </a:r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>
            <a:off x="508000" y="6329363"/>
            <a:ext cx="11176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941" y="177800"/>
            <a:ext cx="1028918" cy="1016000"/>
          </a:xfrm>
          <a:prstGeom prst="rect">
            <a:avLst/>
          </a:prstGeom>
        </p:spPr>
      </p:pic>
      <p:pic>
        <p:nvPicPr>
          <p:cNvPr id="11" name="Picture 16" descr="AFDWpatch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" y="146050"/>
            <a:ext cx="1069499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81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>
    <p:random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csmypov.com/" TargetMode="External"/><Relationship Id="rId2" Type="http://schemas.openxmlformats.org/officeDocument/2006/relationships/hyperlink" Target="https://www.militaryonesource.mil/moving-housing/moving/moving-personal-property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s://www.militaryonesource.mil/moving-housing/moving/moving-personal-property" TargetMode="External"/><Relationship Id="rId4" Type="http://schemas.openxmlformats.org/officeDocument/2006/relationships/hyperlink" Target="https://www.atf.gov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usarmy.belvoir.asc.mbx.jppsoma@army.mil" TargetMode="External"/><Relationship Id="rId2" Type="http://schemas.openxmlformats.org/officeDocument/2006/relationships/hyperlink" Target="mailto:11LRS.HouseholdGoods.LGRD@us.af.mi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ilitaryonesource.mil/moving-housing/moving/moving-personal-propert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1752600" y="59267"/>
            <a:ext cx="8534400" cy="16986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en-US" sz="3400" b="1" dirty="0">
                <a:solidFill>
                  <a:srgbClr val="002060"/>
                </a:solidFill>
                <a:latin typeface="+mn-lt"/>
              </a:rPr>
              <a:t>11th Logistics Readiness Squadron  </a:t>
            </a:r>
            <a:br>
              <a:rPr lang="en-US" altLang="en-US" sz="3400" b="1" dirty="0">
                <a:solidFill>
                  <a:srgbClr val="002060"/>
                </a:solidFill>
                <a:latin typeface="+mn-lt"/>
              </a:rPr>
            </a:br>
            <a:r>
              <a:rPr lang="en-US" altLang="en-US" sz="2800" b="1" dirty="0">
                <a:solidFill>
                  <a:srgbClr val="002060"/>
                </a:solidFill>
                <a:latin typeface="+mn-lt"/>
              </a:rPr>
              <a:t>Traffic Management Operations</a:t>
            </a:r>
          </a:p>
        </p:txBody>
      </p:sp>
      <p:sp>
        <p:nvSpPr>
          <p:cNvPr id="7173" name="TextBox 1"/>
          <p:cNvSpPr txBox="1">
            <a:spLocks noChangeArrowheads="1"/>
          </p:cNvSpPr>
          <p:nvPr/>
        </p:nvSpPr>
        <p:spPr bwMode="auto">
          <a:xfrm>
            <a:off x="10155872" y="5497159"/>
            <a:ext cx="9925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rgbClr val="FF0000"/>
                </a:solidFill>
              </a:rPr>
              <a:t>//Unclassified//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srgbClr val="FF0000"/>
                </a:solidFill>
              </a:rPr>
              <a:t>Oct 22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261" y="2404275"/>
            <a:ext cx="2818198" cy="2818198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D81CF0C-C4A5-ABBA-8E25-177D37268EC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144" y="0"/>
            <a:ext cx="1272151" cy="1257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2468300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480566" y="246403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		</a:t>
            </a:r>
            <a:r>
              <a:rPr lang="en-US" sz="3600" b="1" dirty="0">
                <a:solidFill>
                  <a:srgbClr val="002060"/>
                </a:solidFill>
                <a:latin typeface="+mj-lt"/>
              </a:rPr>
              <a:t>DD 1797 Cont.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1255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200" b="1" i="1" u="sng" dirty="0">
                <a:solidFill>
                  <a:srgbClr val="002060"/>
                </a:solidFill>
                <a:latin typeface="+mj-lt"/>
              </a:rPr>
              <a:t>Part VII Inconvenience Claims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b="1" i="1" u="sng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TSP fails to deliver on or before the Required Delivery Date (RDD)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TSP must deliver within two days of member's request</a:t>
            </a: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Failure to meet RDD can’t be member driven such as no residence </a:t>
            </a: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 TSP must acknowledge intent to file within five business days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Payment will be monetary directly to member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Not satisfied before you accept $$ contact Military Claims Office (MCO)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7599537"/>
      </p:ext>
    </p:extLst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480566" y="246403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</a:t>
            </a:r>
            <a:r>
              <a:rPr lang="en-US" sz="3600" b="1" dirty="0">
                <a:solidFill>
                  <a:srgbClr val="002060"/>
                </a:solidFill>
                <a:latin typeface="+mj-lt"/>
              </a:rPr>
              <a:t>Personal Procured Move (PPM)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-68550" y="1179871"/>
            <a:ext cx="11523406" cy="13111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Must complete DD2278 inside DPS, counts towards JTR allowance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Gov’t does not procure any services, member performs the move or hire’s company</a:t>
            </a:r>
          </a:p>
          <a:p>
            <a:pPr lvl="1"/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Incentive based (Military Only) member receives 100% Government Constructed Cost (GCC)</a:t>
            </a:r>
          </a:p>
          <a:p>
            <a:pPr lvl="1"/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002060"/>
                </a:solidFill>
                <a:latin typeface="+mj-lt"/>
              </a:rPr>
              <a:t>MUST</a:t>
            </a:r>
            <a:r>
              <a:rPr lang="en-US" sz="2000" dirty="0">
                <a:solidFill>
                  <a:srgbClr val="002060"/>
                </a:solidFill>
                <a:latin typeface="+mj-lt"/>
              </a:rPr>
              <a:t> have empty and full weight tickets, no tickets, no reimbursement </a:t>
            </a:r>
          </a:p>
          <a:p>
            <a:pPr lvl="1"/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Actual Cost (Civilians Only) must provide all moving expenses reimbursement limited to receipts</a:t>
            </a:r>
          </a:p>
          <a:p>
            <a:pPr lvl="1"/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Actual Cost (Military) </a:t>
            </a:r>
            <a:r>
              <a:rPr lang="en-US" sz="2000" b="1" u="sng" dirty="0">
                <a:solidFill>
                  <a:srgbClr val="002060"/>
                </a:solidFill>
                <a:latin typeface="+mj-lt"/>
              </a:rPr>
              <a:t>MUST</a:t>
            </a:r>
            <a:r>
              <a:rPr lang="en-US" sz="2000" dirty="0">
                <a:solidFill>
                  <a:srgbClr val="002060"/>
                </a:solidFill>
                <a:latin typeface="+mj-lt"/>
              </a:rPr>
              <a:t> have postal/TSP receipts with weight listed</a:t>
            </a:r>
          </a:p>
          <a:p>
            <a:pPr lvl="1"/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Certified weight scales they do not have to be on a base</a:t>
            </a:r>
          </a:p>
          <a:p>
            <a:pPr lvl="1"/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Weight tickets must be dated after the move authorization (PCS order / housing memo)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3258085"/>
      </p:ext>
    </p:extLst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480566" y="246403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    </a:t>
            </a:r>
            <a:r>
              <a:rPr lang="en-US" sz="3600" b="1" dirty="0">
                <a:solidFill>
                  <a:schemeClr val="accent5">
                    <a:lumMod val="25000"/>
                  </a:schemeClr>
                </a:solidFill>
                <a:latin typeface="+mj-lt"/>
              </a:rPr>
              <a:t>Members Responsibilities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13911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Must be available from 0800-1700 on all pack/pick-up dates 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Remove or lock up any animals 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Supervise or keep children away from operations 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Keep important documents away from packers (passports/birth certificates)</a:t>
            </a:r>
            <a:br>
              <a:rPr lang="en-US" sz="2200" dirty="0">
                <a:solidFill>
                  <a:srgbClr val="002060"/>
                </a:solidFill>
                <a:latin typeface="+mj-lt"/>
              </a:rPr>
            </a:b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Keep items not being packed separate from what’s going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Don’t sign any documents without reading or TSP explanation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Keep all documentation given to you by the TSP (inventory most important)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Complete Customer Satisfaction Survey within 7 days of delivery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671653"/>
      </p:ext>
    </p:extLst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480566" y="246403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    			Websites  </a:t>
            </a:r>
            <a:endParaRPr lang="en-US" sz="3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1425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Military One Source: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2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https://www.militaryonesource.mil/moving-housing/moving/moving-personal-property/</a:t>
            </a: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International Auto Logistics: 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  <a:latin typeface="+mj-lt"/>
                <a:hlinkClick r:id="rId3"/>
              </a:rPr>
              <a:t>https://pcsmypov.com</a:t>
            </a:r>
            <a:r>
              <a:rPr lang="en-US" sz="2200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Alcohol Tobacco Firearms &amp; Explosives: </a:t>
            </a:r>
          </a:p>
          <a:p>
            <a:pPr lvl="1"/>
            <a:r>
              <a:rPr lang="en-US" sz="2200" dirty="0">
                <a:solidFill>
                  <a:srgbClr val="002060"/>
                </a:solidFill>
                <a:latin typeface="+mj-lt"/>
                <a:hlinkClick r:id="rId4"/>
              </a:rPr>
              <a:t>https://www.atf.gov/</a:t>
            </a: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r>
              <a:rPr lang="en-US" sz="2200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5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4730062"/>
      </p:ext>
    </p:extLst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1110" y="1240929"/>
            <a:ext cx="10687663" cy="5017258"/>
          </a:xfrm>
        </p:spPr>
        <p:txBody>
          <a:bodyPr/>
          <a:lstStyle/>
          <a:p>
            <a:pPr algn="l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JBAB TMO </a:t>
            </a:r>
          </a:p>
          <a:p>
            <a:pPr algn="l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202-284-3060</a:t>
            </a:r>
          </a:p>
          <a:p>
            <a:pPr algn="l"/>
            <a:r>
              <a:rPr lang="en-US" sz="2400" dirty="0">
                <a:latin typeface="+mj-lt"/>
                <a:hlinkClick r:id="rId2"/>
              </a:rPr>
              <a:t>11LRS.HouseholdGoods.LGRD@us.af.mil</a:t>
            </a:r>
            <a:endParaRPr lang="en-US" sz="2400" dirty="0">
              <a:latin typeface="+mj-lt"/>
            </a:endParaRPr>
          </a:p>
          <a:p>
            <a:pPr algn="l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229 </a:t>
            </a:r>
            <a:r>
              <a:rPr lang="en-US" sz="2400" dirty="0" err="1">
                <a:solidFill>
                  <a:schemeClr val="accent2">
                    <a:lumMod val="50000"/>
                  </a:schemeClr>
                </a:solidFill>
                <a:latin typeface="+mj-lt"/>
              </a:rPr>
              <a:t>Brookley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Ave, Washington D.C.</a:t>
            </a:r>
          </a:p>
          <a:p>
            <a:pPr algn="l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Customer Service Hours (Mon-Fri 0900-1400) </a:t>
            </a:r>
          </a:p>
          <a:p>
            <a:pPr algn="l"/>
            <a:endParaRPr lang="en-US" sz="24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l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Joint Personal Property Shipping Office (JPPSO)</a:t>
            </a:r>
          </a:p>
          <a:p>
            <a:pPr algn="l"/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1-800-521-9959</a:t>
            </a:r>
          </a:p>
          <a:p>
            <a:pPr algn="l"/>
            <a:r>
              <a:rPr lang="en-US" sz="2400" dirty="0">
                <a:latin typeface="+mj-lt"/>
                <a:hlinkClick r:id="rId3"/>
              </a:rPr>
              <a:t>usarmy.belvoir.asc.mbx.jppsoma@army.mil</a:t>
            </a:r>
            <a:endParaRPr lang="en-US" sz="2400" dirty="0">
              <a:latin typeface="+mj-lt"/>
            </a:endParaRPr>
          </a:p>
          <a:p>
            <a:pPr algn="l"/>
            <a:endParaRPr lang="en-US" sz="2400" dirty="0">
              <a:latin typeface="+mj-lt"/>
            </a:endParaRPr>
          </a:p>
          <a:p>
            <a:pPr algn="l"/>
            <a:endParaRPr lang="en-US" sz="1800" dirty="0">
              <a:latin typeface="+mj-lt"/>
            </a:endParaRPr>
          </a:p>
          <a:p>
            <a:pPr algn="l"/>
            <a:endParaRPr lang="en-US" sz="2400" dirty="0">
              <a:latin typeface="+mj-lt"/>
            </a:endParaRP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6A1F4E-6E1B-5AEB-2F1B-AF9EC65FF00B}"/>
              </a:ext>
            </a:extLst>
          </p:cNvPr>
          <p:cNvSpPr txBox="1"/>
          <p:nvPr/>
        </p:nvSpPr>
        <p:spPr>
          <a:xfrm>
            <a:off x="3225803" y="254000"/>
            <a:ext cx="4775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+mj-lt"/>
              </a:rPr>
              <a:t>Contact Information 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9A6B88EA-0057-3BD2-61E0-5B6AC6A9B2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859" y="0"/>
            <a:ext cx="1312489" cy="1296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249756"/>
      </p:ext>
    </p:extLst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475391" y="1240929"/>
            <a:ext cx="45719" cy="5017258"/>
          </a:xfrm>
        </p:spPr>
        <p:txBody>
          <a:bodyPr/>
          <a:lstStyle/>
          <a:p>
            <a:pPr algn="l"/>
            <a:endParaRPr lang="en-US" sz="2400" dirty="0">
              <a:latin typeface="+mj-lt"/>
            </a:endParaRPr>
          </a:p>
          <a:p>
            <a:pPr algn="l"/>
            <a:endParaRPr lang="en-US" sz="1800" dirty="0">
              <a:latin typeface="+mj-lt"/>
            </a:endParaRPr>
          </a:p>
          <a:p>
            <a:pPr algn="l"/>
            <a:endParaRPr lang="en-US" sz="2400" dirty="0">
              <a:latin typeface="+mj-lt"/>
            </a:endParaRP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6A1F4E-6E1B-5AEB-2F1B-AF9EC65FF00B}"/>
              </a:ext>
            </a:extLst>
          </p:cNvPr>
          <p:cNvSpPr txBox="1"/>
          <p:nvPr/>
        </p:nvSpPr>
        <p:spPr>
          <a:xfrm>
            <a:off x="3225803" y="254000"/>
            <a:ext cx="4775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+mj-lt"/>
              </a:rPr>
              <a:t>Questions 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9A6B88EA-0057-3BD2-61E0-5B6AC6A9B2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859" y="0"/>
            <a:ext cx="1312489" cy="1296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3519175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71860" cy="11430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Agenda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870" y="1554481"/>
            <a:ext cx="11197590" cy="47185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+mj-ea"/>
                <a:cs typeface="+mj-cs"/>
              </a:rPr>
              <a:t>DD 1299 Application for Shipment &amp; Storage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+mj-ea"/>
                <a:cs typeface="+mj-cs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+mj-ea"/>
                <a:cs typeface="+mj-cs"/>
              </a:rPr>
              <a:t>DD 1797 Personal Property Counseling Checklist </a:t>
            </a:r>
          </a:p>
          <a:p>
            <a:pPr marL="0" indent="0">
              <a:buNone/>
            </a:pPr>
            <a:endParaRPr lang="en-US" sz="2000" dirty="0">
              <a:solidFill>
                <a:srgbClr val="002060"/>
              </a:solidFill>
              <a:latin typeface="Times New Roman"/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+mj-ea"/>
                <a:cs typeface="+mj-cs"/>
              </a:rPr>
              <a:t>DD 2278 Personal Procured Move (PPM)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  <a:latin typeface="Times New Roman"/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+mj-ea"/>
                <a:cs typeface="+mj-cs"/>
              </a:rPr>
              <a:t>Who to Contact</a:t>
            </a:r>
          </a:p>
          <a:p>
            <a:pPr marL="0" indent="0">
              <a:buNone/>
            </a:pPr>
            <a:endParaRPr lang="en-US" sz="2000" dirty="0">
              <a:solidFill>
                <a:srgbClr val="002060"/>
              </a:solidFill>
              <a:latin typeface="Times New Roman"/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imes New Roman"/>
                <a:ea typeface="+mj-ea"/>
                <a:cs typeface="+mj-cs"/>
              </a:rPr>
              <a:t>Questions </a:t>
            </a:r>
          </a:p>
          <a:p>
            <a:endParaRPr lang="en-US" sz="2000" b="1" dirty="0">
              <a:solidFill>
                <a:srgbClr val="002060"/>
              </a:solidFill>
              <a:latin typeface="Times New Roman"/>
              <a:ea typeface="+mj-ea"/>
              <a:cs typeface="+mj-cs"/>
            </a:endParaRPr>
          </a:p>
          <a:p>
            <a:pPr marL="0" indent="0">
              <a:buNone/>
            </a:pPr>
            <a:endParaRPr lang="en-US" sz="2000" b="1" dirty="0">
              <a:solidFill>
                <a:srgbClr val="002060"/>
              </a:solidFill>
              <a:latin typeface="Times New Roman"/>
              <a:ea typeface="+mj-ea"/>
              <a:cs typeface="+mj-cs"/>
            </a:endParaRPr>
          </a:p>
          <a:p>
            <a:endParaRPr lang="en-US" sz="2000" b="1" dirty="0">
              <a:solidFill>
                <a:srgbClr val="002060"/>
              </a:solidFill>
              <a:latin typeface="Times New Roman"/>
              <a:ea typeface="+mj-ea"/>
              <a:cs typeface="+mj-cs"/>
            </a:endParaRP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EB8E1CB4-5511-E1E3-B4BE-6889919E99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263328" cy="1248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8494857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600207" y="254004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			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DD 1299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Block 6: Must contain at least one personal e-mail address </a:t>
            </a: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Block 7c/d: Professional Gear must be annotated on 1299 or the HHG inventory sheet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Block 9: Pick-up address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Block 10: Destination/Delivery Address</a:t>
            </a: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Block 13: In transit Address (Friend/Relative in the CONUS)</a:t>
            </a: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Block 14: Spread Dates/Desired Date/ETA</a:t>
            </a: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Block 17a: Sign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612748"/>
      </p:ext>
    </p:extLst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600207" y="254004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			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DD 1797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1067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i="1" u="sng" dirty="0">
                <a:solidFill>
                  <a:srgbClr val="002060"/>
                </a:solidFill>
                <a:latin typeface="+mj-lt"/>
              </a:rPr>
              <a:t>Part 1 Household Goods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Full JTR allowance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Weight limits if applicable 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Disconnect/unplug electrical appliances (tv/cable/speakers)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Temporary Storage (SIT) 90 days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Inventory &amp; Condition Codes (Do Not Lose)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DD 619 (supplies used)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DD 1840 ( Delivery)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Pre-determined Partial Deliveries (annotated on inventory at origin)  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Items MUST be clean free of infestation </a:t>
            </a:r>
          </a:p>
          <a:p>
            <a:pPr lvl="1"/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lvl="1"/>
            <a:r>
              <a:rPr lang="en-US" sz="2000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966321"/>
      </p:ext>
    </p:extLst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566024" y="271096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		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DD 1797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+mj-lt"/>
              </a:rPr>
              <a:t>Cont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i="1" u="sng" dirty="0">
                <a:solidFill>
                  <a:srgbClr val="002060"/>
                </a:solidFill>
                <a:latin typeface="+mj-lt"/>
              </a:rPr>
              <a:t> Part II Unaccompanied Baggage (UB)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Counts against full JTR allowance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JTR (</a:t>
            </a:r>
            <a:r>
              <a:rPr lang="en-US" sz="2400" dirty="0" err="1">
                <a:solidFill>
                  <a:srgbClr val="002060"/>
                </a:solidFill>
                <a:latin typeface="+mj-lt"/>
              </a:rPr>
              <a:t>Mbr</a:t>
            </a:r>
            <a:r>
              <a:rPr lang="en-US" sz="2400" dirty="0">
                <a:solidFill>
                  <a:srgbClr val="002060"/>
                </a:solidFill>
                <a:latin typeface="+mj-lt"/>
              </a:rPr>
              <a:t> 500/600/800lbs, </a:t>
            </a:r>
            <a:r>
              <a:rPr lang="en-US" sz="2400" dirty="0" err="1">
                <a:solidFill>
                  <a:srgbClr val="002060"/>
                </a:solidFill>
                <a:latin typeface="+mj-lt"/>
              </a:rPr>
              <a:t>Depns</a:t>
            </a:r>
            <a:r>
              <a:rPr lang="en-US" sz="2400" dirty="0">
                <a:solidFill>
                  <a:srgbClr val="002060"/>
                </a:solidFill>
                <a:latin typeface="+mj-lt"/>
              </a:rPr>
              <a:t> 12+ 350lbs, </a:t>
            </a:r>
            <a:r>
              <a:rPr lang="en-US" sz="2400" dirty="0" err="1">
                <a:solidFill>
                  <a:srgbClr val="002060"/>
                </a:solidFill>
                <a:latin typeface="+mj-lt"/>
              </a:rPr>
              <a:t>Depns</a:t>
            </a:r>
            <a:r>
              <a:rPr lang="en-US" sz="2400" dirty="0">
                <a:solidFill>
                  <a:srgbClr val="002060"/>
                </a:solidFill>
                <a:latin typeface="+mj-lt"/>
              </a:rPr>
              <a:t> &gt;12 = 175lbs)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Normally </a:t>
            </a:r>
            <a:r>
              <a:rPr lang="en-US" sz="2400" dirty="0" err="1">
                <a:solidFill>
                  <a:srgbClr val="002060"/>
                </a:solidFill>
                <a:latin typeface="+mj-lt"/>
              </a:rPr>
              <a:t>MilAir</a:t>
            </a:r>
            <a:r>
              <a:rPr lang="en-US" sz="2400" dirty="0">
                <a:solidFill>
                  <a:srgbClr val="002060"/>
                </a:solidFill>
                <a:latin typeface="+mj-lt"/>
              </a:rPr>
              <a:t> (35-45 days transit time)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Expedited  </a:t>
            </a:r>
          </a:p>
          <a:p>
            <a:pPr lvl="1"/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No furniture, tv smaller than ’36(clothes/lines/dishes)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Baby Crib that fold up or breaks down</a:t>
            </a:r>
          </a:p>
          <a:p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Typically, not the same Transportation Service Provider (TSP)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Not the same day as HHG or NTS, separate days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3692790"/>
      </p:ext>
    </p:extLst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600207" y="254004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		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DD 1797 Cont.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10649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i="1" u="sng" dirty="0">
                <a:solidFill>
                  <a:srgbClr val="002060"/>
                </a:solidFill>
                <a:latin typeface="+mj-lt"/>
              </a:rPr>
              <a:t> Part III </a:t>
            </a:r>
            <a:r>
              <a:rPr lang="en-US" sz="2200" b="1" i="1" u="sng" dirty="0" err="1">
                <a:solidFill>
                  <a:srgbClr val="002060"/>
                </a:solidFill>
                <a:latin typeface="+mj-lt"/>
              </a:rPr>
              <a:t>NonTemporary</a:t>
            </a:r>
            <a:r>
              <a:rPr lang="en-US" sz="2200" b="1" i="1" u="sng" dirty="0">
                <a:solidFill>
                  <a:srgbClr val="002060"/>
                </a:solidFill>
                <a:latin typeface="+mj-lt"/>
              </a:rPr>
              <a:t> Storage (NTS)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Counts against full JTR allowance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Stored locally for duration of O/S tour</a:t>
            </a: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Keep inventory until delivered/released from storage</a:t>
            </a:r>
          </a:p>
          <a:p>
            <a:pPr lvl="2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Must have new set of orders to deliver out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Typically, not the same Transportation Service Provider (TSP)</a:t>
            </a:r>
          </a:p>
          <a:p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Not the same day as HHG/UB, separate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Staying OCONUS must provide responsible JPPSO new orders</a:t>
            </a:r>
          </a:p>
          <a:p>
            <a:pPr lvl="1"/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9712376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480566" y="246403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	      </a:t>
            </a:r>
            <a:r>
              <a:rPr lang="en-US" sz="3600" b="1" dirty="0">
                <a:solidFill>
                  <a:srgbClr val="002060"/>
                </a:solidFill>
                <a:latin typeface="+mj-lt"/>
              </a:rPr>
              <a:t>DD 1797 Cont.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400" b="1" i="1" u="sng" dirty="0">
                <a:solidFill>
                  <a:srgbClr val="002060"/>
                </a:solidFill>
                <a:latin typeface="+mj-lt"/>
              </a:rPr>
              <a:t>Part IV Weapons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Check ATF site and country/state restrictions</a:t>
            </a: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Special forms completed by member</a:t>
            </a: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No Ammo</a:t>
            </a: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Weapons inventoried separately</a:t>
            </a: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TSP has the right to inspect to ensure empty weapon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7602550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480566" y="246403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	       </a:t>
            </a:r>
            <a:r>
              <a:rPr lang="en-US" sz="3600" b="1" dirty="0">
                <a:solidFill>
                  <a:srgbClr val="002060"/>
                </a:solidFill>
                <a:latin typeface="+mj-lt"/>
              </a:rPr>
              <a:t>DD 1797 Cont.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10987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200" b="1" i="1" u="sng" dirty="0">
                <a:solidFill>
                  <a:srgbClr val="002060"/>
                </a:solidFill>
                <a:latin typeface="+mj-lt"/>
              </a:rPr>
              <a:t>Part V POV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 One POV per service member NTE 20 measurement tons (Ford Excursion)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Authorized port for NCR is Baltimore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Alternate ports available subject to excess cost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TSP will conduct full vehicle inspection on DD 788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Must own or have lien release from the Bank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No outside equipment inside vehicle (speakers)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Drop off by appointment only </a:t>
            </a: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5527322"/>
      </p:ext>
    </p:extLst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5196" y="1749461"/>
            <a:ext cx="4699074" cy="3645499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 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E7789-9C3D-F287-4E58-FF13C922D2D5}"/>
              </a:ext>
            </a:extLst>
          </p:cNvPr>
          <p:cNvSpPr txBox="1"/>
          <p:nvPr/>
        </p:nvSpPr>
        <p:spPr>
          <a:xfrm>
            <a:off x="1480566" y="246403"/>
            <a:ext cx="889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+mj-lt"/>
              </a:rPr>
              <a:t>		       </a:t>
            </a:r>
            <a:r>
              <a:rPr lang="en-US" sz="3600" b="1" dirty="0">
                <a:solidFill>
                  <a:srgbClr val="002060"/>
                </a:solidFill>
                <a:latin typeface="+mj-lt"/>
              </a:rPr>
              <a:t>DD 1797 Cont.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798BC6-42C8-8073-9F67-6F119C91183E}"/>
              </a:ext>
            </a:extLst>
          </p:cNvPr>
          <p:cNvSpPr txBox="1"/>
          <p:nvPr/>
        </p:nvSpPr>
        <p:spPr>
          <a:xfrm>
            <a:off x="521110" y="1251928"/>
            <a:ext cx="11523406" cy="1212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i="1" u="sng" dirty="0">
                <a:solidFill>
                  <a:srgbClr val="002060"/>
                </a:solidFill>
                <a:latin typeface="+mj-lt"/>
              </a:rPr>
              <a:t>Part VII Liability &amp; Claims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Quick Claim at time of delivery NTE $1K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Full Replacement Value 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Done inside DPS (HHG/UB)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Like or similar item replaced with equal monetary value 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Give notice/initiate claim within 180 days of delivery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File within 9 months of delivery 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Pictures are required and inventory #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Utilize the DD1840/1840R (pink form)</a:t>
            </a:r>
          </a:p>
          <a:p>
            <a:pPr lvl="1"/>
            <a:endParaRPr lang="en-US" dirty="0">
              <a:solidFill>
                <a:srgbClr val="00206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+mj-lt"/>
              </a:rPr>
              <a:t>NTS/Local Move shipments outside DPS with TSP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2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lvl="1"/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endParaRPr lang="en-US" sz="2000" i="1" dirty="0">
              <a:solidFill>
                <a:srgbClr val="002060"/>
              </a:solidFill>
              <a:latin typeface="+mj-lt"/>
            </a:endParaRPr>
          </a:p>
          <a:p>
            <a:r>
              <a:rPr lang="en-US" sz="2000" i="1" dirty="0">
                <a:solidFill>
                  <a:srgbClr val="002060"/>
                </a:solidFill>
                <a:latin typeface="+mj-lt"/>
              </a:rPr>
              <a:t>Military One Source: </a:t>
            </a:r>
            <a:r>
              <a:rPr lang="en-US" sz="2000" dirty="0">
                <a:solidFill>
                  <a:srgbClr val="002060"/>
                </a:solidFill>
                <a:latin typeface="+mj-lt"/>
                <a:hlinkClick r:id="rId2"/>
              </a:rPr>
              <a:t>https://www.militaryonesource.mil/moving-housing/moving/moving-personal-property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endParaRPr lang="en-US" sz="2000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9A71BE4-8AB0-837F-8909-E316A4A14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8672" y="0"/>
            <a:ext cx="1194086" cy="1179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7579905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Initial and NATO Brief">
  <a:themeElements>
    <a:clrScheme name="Initial and NATO Brief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itial and NATO Brief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itial and NATO Brie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nitial and NATO Brief">
  <a:themeElements>
    <a:clrScheme name="Initial and NATO Brief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itial and NATO Brief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itial and NATO Brie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itial and NATO Brie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itial and NATO Brie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3607</TotalTime>
  <Words>1111</Words>
  <Application>Microsoft Office PowerPoint</Application>
  <PresentationFormat>Widescreen</PresentationFormat>
  <Paragraphs>391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Schoolbook</vt:lpstr>
      <vt:lpstr>Times New Roman</vt:lpstr>
      <vt:lpstr>Initial and NATO Brief</vt:lpstr>
      <vt:lpstr>1_Initial and NATO Brief</vt:lpstr>
      <vt:lpstr>11th Logistics Readiness Squadron   Traffic Management Operations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URIOSTE SERRANO, NICOLAS G TSgt USAF HAF 11 LRS/11 LRS</dc:creator>
  <cp:lastModifiedBy>BAILEY, JASON E GS-10 USAF AFDW 11 LRS/11 LRS/LGRD</cp:lastModifiedBy>
  <cp:revision>173</cp:revision>
  <cp:lastPrinted>2021-12-13T17:43:05Z</cp:lastPrinted>
  <dcterms:created xsi:type="dcterms:W3CDTF">2020-05-12T12:26:19Z</dcterms:created>
  <dcterms:modified xsi:type="dcterms:W3CDTF">2022-11-07T19:55:01Z</dcterms:modified>
</cp:coreProperties>
</file>